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56" r:id="rId2"/>
    <p:sldId id="280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D5EA06-2653-41B1-9210-494EE1379B02}" v="491" dt="2024-08-24T11:26:13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E78E3-3EE7-47B2-B847-4B0E6144D2D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83E37-36C7-476C-BF6E-29DCF8C98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8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83E37-36C7-476C-BF6E-29DCF8C98B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5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47F9-9C1E-48FE-7D5A-6F1515222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55C54-F568-8457-E725-689AB504C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E4795-499E-82BC-618C-C9C3A307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94BED-629C-54E6-A3EB-49272F1B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C211F-B541-61B6-5DCC-89D6E3F0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6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8F83-59F9-9E76-C29C-9A2A557F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158E6-9F1E-ED46-18B9-228EED2C2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C2EED-B818-35A8-0BC6-2D3D4C0AD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54BA9-464A-DC04-6CB8-9A4B81E4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0038E-F690-1AC6-6309-2BDF4520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2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7022B-67D3-BE06-A8AD-5267E99FD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45FD0-65BE-0B78-B27E-0543BADA8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92590-18C9-2C43-3632-C64A43A7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53AE5-3505-C669-B62A-E9AC46F3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1FE7A-D81F-45FE-E9FF-271A5072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6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24AE-995E-5216-38B0-646C0A40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19B5-8F0A-1C34-7729-5D63384A3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458F-D29B-7A3E-6A03-AD592871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9C945-FA5F-58C8-1457-6EDFD91D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A326-D7BE-CC96-D36F-C98D9AC3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75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C16F-A01D-F222-A57A-D382CD09C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2EBA5-54C5-F346-60F1-2FBA42301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1F3BD-8FA1-1E14-3895-10A2CDFA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ED348-8ECC-D715-12FD-2F0CAACB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09474-541A-C20B-D021-2987415F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4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1D62-1CD0-F0EA-18D2-2F63D03B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E6672-605B-297C-495F-FF2EC0B91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9D97A-0C14-55D7-F3D5-83B20F317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971C2-7B22-A9CA-77BB-1221775A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A464A-22C6-6F66-B1FA-45D3FE53D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2C067-0501-B5CB-EAB9-0B32104E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FDD4-0038-46F4-E355-24ADB0DF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B200E-DD7D-4F66-A403-63005359D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917AF-5988-6D0F-2FF3-A19A3EE02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8BF41-DD37-14DA-8984-02DE1699D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B1FA58-58A8-47DA-7072-146DC2D27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6CDCC7-E421-799B-7B64-86C7EA25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0F5BE-BC3F-1919-7CDC-6CC9E583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519CA-69A3-786E-A511-1ECF1125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9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DD6A-02FF-E819-C976-076BF562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A47E6-2B9B-0E70-4ACE-92B0B448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59C55-964B-1E76-57FB-331FD714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920D5-DF10-893B-788F-3026BE2D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2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3B16FE-E284-B14F-2BBF-3BA0D4CA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C1290-18F5-3B0F-1B80-AE95B457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ADC2-BC17-732A-0E45-54008774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0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23DFB-38DA-3869-D5FD-209F14E7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4BFB1-2B4F-956E-BA2E-0BE8E95E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56928-A558-8DC8-D32A-2FADDA6B4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8E6AF-6789-8C47-08D6-F4D60FB9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30E41-63D3-B36E-4041-F594E26F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1B48C-1A56-C9D8-B5B0-5EA2B75C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5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6E7C-0290-1B0D-49F9-379CF41E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ECF20-771B-5899-8F50-DC1CFAA60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5D74A-062A-7280-F1DF-865089B8E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AD697-7AD3-19DD-51C9-2D0CBA60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CF750-DE1B-E6A9-9B43-BCBABB8B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50965-386A-8799-7492-8F8D3ED5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F4DAA-5F18-F568-B52C-F67FACB7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122E3-4B36-1D2C-8001-D8EB13A39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56103-7C39-0733-CAB3-87A392E4E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147258-24F3-439E-904B-4249156F799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EFCD8-E76D-498C-B5C4-2FB1007E8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8D340-92EE-D57F-8D86-8DA9FAD5F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56FAC-CC3B-466B-A1EA-039AEC487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8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ECBE-AD4C-78F6-38D5-75B95FAE3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284051"/>
          </a:xfrm>
        </p:spPr>
        <p:txBody>
          <a:bodyPr/>
          <a:lstStyle/>
          <a:p>
            <a:r>
              <a:rPr lang="en-US" dirty="0"/>
              <a:t>Full Stack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44576-DCD0-E13F-3F62-783B6CAFA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0826" y="1862847"/>
            <a:ext cx="7256834" cy="3059349"/>
          </a:xfrm>
        </p:spPr>
        <p:txBody>
          <a:bodyPr/>
          <a:lstStyle/>
          <a:p>
            <a:r>
              <a:rPr lang="en-US" dirty="0"/>
              <a:t>Laith khater 323965152</a:t>
            </a:r>
          </a:p>
          <a:p>
            <a:r>
              <a:rPr lang="en-US" dirty="0"/>
              <a:t>Rami </a:t>
            </a:r>
            <a:r>
              <a:rPr lang="en-US" dirty="0" err="1"/>
              <a:t>hanna</a:t>
            </a:r>
            <a:r>
              <a:rPr lang="en-US" dirty="0"/>
              <a:t> 323956557</a:t>
            </a:r>
          </a:p>
        </p:txBody>
      </p:sp>
    </p:spTree>
    <p:extLst>
      <p:ext uri="{BB962C8B-B14F-4D97-AF65-F5344CB8AC3E}">
        <p14:creationId xmlns:p14="http://schemas.microsoft.com/office/powerpoint/2010/main" val="92147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5622-C5BE-4AD2-D2F0-78277712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Main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6388B-D4FB-DF7B-1450-2C6860256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7863" y="1825625"/>
            <a:ext cx="4376274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033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D8ED-EE78-EFBA-C330-A239EE6F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– Add Class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611C8-090C-8F07-C11D-15B543E28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6523" y="1825625"/>
            <a:ext cx="5698953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23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1385-7BA4-DA3D-4CCA-A6655EC6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– Add Student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AD846-22F3-C9A9-5C86-859D52979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5339" y="1825625"/>
            <a:ext cx="4141322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0398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7F4C-3D09-599C-976B-59CD203C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– Attendance Check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FAEBA3-3742-DE4B-226C-32AC05FA2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095" y="1825625"/>
            <a:ext cx="6395810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3655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5E18-FD8A-2708-5E77-85E4FD44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– Add Homework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569EF-2B5A-5D49-41E5-DCC977FE7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6523" y="1825625"/>
            <a:ext cx="5698953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682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381D-317C-A49B-8B7C-5D28D532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– Edit Grades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C1551-DDB7-2237-791C-F610AB6A8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482" y="1825625"/>
            <a:ext cx="5929035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716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3E0D-55FE-E75A-9E41-C434201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– View Grades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FF9A2-4A61-C67C-BC3E-51D410C38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972" y="1825625"/>
            <a:ext cx="6936056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654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973F-FE26-EA58-B91F-332B0A6E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– Grades Graph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8651BE-6DF5-B9FC-D71F-4FACFCE3B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576" y="1825625"/>
            <a:ext cx="4778847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0098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354F-5765-F218-3B6C-1EE9AFF0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Main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199D7C-FF2F-017F-AC4A-366C486F1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7863" y="1825625"/>
            <a:ext cx="4376274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3553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02FA-E624-71F0-689F-F458D8F0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– HomeWorks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955BC-D732-8C00-2991-6E2480CBE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588" y="1825625"/>
            <a:ext cx="6986823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3631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02B7-1476-5046-F368-1A271008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57A214-0925-FB7D-9BC3-63169989B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0394" y="2104840"/>
            <a:ext cx="981212" cy="13241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6645E-6430-DDF5-475F-624D57169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681" y="2766920"/>
            <a:ext cx="800212" cy="781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AB073-7E7C-BA82-2EF0-B554D1825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391" y="2104840"/>
            <a:ext cx="1552792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F11A2B-39CE-F25A-A098-3AD9ACF8D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889" y="2057208"/>
            <a:ext cx="990738" cy="14194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DFB213-A32F-3A3A-7D99-0F729F6271D5}"/>
              </a:ext>
            </a:extLst>
          </p:cNvPr>
          <p:cNvCxnSpPr/>
          <p:nvPr/>
        </p:nvCxnSpPr>
        <p:spPr>
          <a:xfrm>
            <a:off x="2141606" y="3064213"/>
            <a:ext cx="27760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7A564-8E1E-4E1E-9B2B-316F92D3E481}"/>
              </a:ext>
            </a:extLst>
          </p:cNvPr>
          <p:cNvCxnSpPr/>
          <p:nvPr/>
        </p:nvCxnSpPr>
        <p:spPr>
          <a:xfrm>
            <a:off x="5717893" y="3064213"/>
            <a:ext cx="27760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392CD9A-9612-E889-A9A5-FB3BA161316C}"/>
              </a:ext>
            </a:extLst>
          </p:cNvPr>
          <p:cNvSpPr/>
          <p:nvPr/>
        </p:nvSpPr>
        <p:spPr>
          <a:xfrm>
            <a:off x="396821" y="3664650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  React jsx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A7DE402-9474-1D30-0977-F23D8CA9C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7" y="3741825"/>
            <a:ext cx="233684" cy="20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D2A835-ED83-B2DC-3561-865E1BF736BA}"/>
              </a:ext>
            </a:extLst>
          </p:cNvPr>
          <p:cNvSpPr/>
          <p:nvPr/>
        </p:nvSpPr>
        <p:spPr>
          <a:xfrm>
            <a:off x="396821" y="4080491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06BF0D-7DD2-8A1A-CAC9-4E46BF86C4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35" y="4121814"/>
            <a:ext cx="941043" cy="2560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F3DA402-C8FC-5B91-DE3D-00FFF63A6810}"/>
              </a:ext>
            </a:extLst>
          </p:cNvPr>
          <p:cNvSpPr/>
          <p:nvPr/>
        </p:nvSpPr>
        <p:spPr>
          <a:xfrm>
            <a:off x="396820" y="4496332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CSS</a:t>
            </a:r>
            <a:endParaRPr lang="en-US" dirty="0"/>
          </a:p>
        </p:txBody>
      </p:sp>
      <p:pic>
        <p:nvPicPr>
          <p:cNvPr id="1028" name="Picture 4" descr="Css 3 - Free technology icons">
            <a:extLst>
              <a:ext uri="{FF2B5EF4-FFF2-40B4-BE49-F238E27FC236}">
                <a16:creationId xmlns:a16="http://schemas.microsoft.com/office/drawing/2014/main" id="{7EAC98CF-3AA2-2D12-4F6F-41E01D8A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2" y="4546575"/>
            <a:ext cx="238180" cy="23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BDD9802-222C-1665-3EC1-572BE35B83E6}"/>
              </a:ext>
            </a:extLst>
          </p:cNvPr>
          <p:cNvSpPr/>
          <p:nvPr/>
        </p:nvSpPr>
        <p:spPr>
          <a:xfrm>
            <a:off x="8243168" y="3569509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</a:t>
            </a:r>
            <a:endParaRPr lang="en-US" dirty="0"/>
          </a:p>
        </p:txBody>
      </p:sp>
      <p:pic>
        <p:nvPicPr>
          <p:cNvPr id="27" name="Picture 6" descr="SQL Database (Generic)&quot; Icon - Download ...">
            <a:extLst>
              <a:ext uri="{FF2B5EF4-FFF2-40B4-BE49-F238E27FC236}">
                <a16:creationId xmlns:a16="http://schemas.microsoft.com/office/drawing/2014/main" id="{017A6A09-CF16-91DE-CF1B-4FEB0451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457" y="3611585"/>
            <a:ext cx="199496" cy="26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E6F35FC-7094-CF48-24A1-56A3B2B63EE8}"/>
              </a:ext>
            </a:extLst>
          </p:cNvPr>
          <p:cNvSpPr/>
          <p:nvPr/>
        </p:nvSpPr>
        <p:spPr>
          <a:xfrm>
            <a:off x="4055697" y="3664650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  Node.js</a:t>
            </a:r>
          </a:p>
        </p:txBody>
      </p:sp>
      <p:pic>
        <p:nvPicPr>
          <p:cNvPr id="29" name="Picture 8" descr="Node.js&quot; Icon - Download for free ...">
            <a:extLst>
              <a:ext uri="{FF2B5EF4-FFF2-40B4-BE49-F238E27FC236}">
                <a16:creationId xmlns:a16="http://schemas.microsoft.com/office/drawing/2014/main" id="{0CC74F06-AB8D-B861-2E4F-941C39C8D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25" y="3692620"/>
            <a:ext cx="245451" cy="27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BB5C73-548F-6D33-2F93-784C52F8EEC2}"/>
              </a:ext>
            </a:extLst>
          </p:cNvPr>
          <p:cNvSpPr/>
          <p:nvPr/>
        </p:nvSpPr>
        <p:spPr>
          <a:xfrm>
            <a:off x="4055696" y="4089575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      Express.js</a:t>
            </a:r>
          </a:p>
        </p:txBody>
      </p:sp>
      <p:pic>
        <p:nvPicPr>
          <p:cNvPr id="31" name="Picture 10" descr="Expressjs logo - Social media &amp; Logos Icons">
            <a:extLst>
              <a:ext uri="{FF2B5EF4-FFF2-40B4-BE49-F238E27FC236}">
                <a16:creationId xmlns:a16="http://schemas.microsoft.com/office/drawing/2014/main" id="{BC67E599-C8F3-3B97-19D2-DA08BEBA4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25" y="4145476"/>
            <a:ext cx="226863" cy="22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A551EFA-87A1-24A0-7898-2827C69D396B}"/>
              </a:ext>
            </a:extLst>
          </p:cNvPr>
          <p:cNvSpPr/>
          <p:nvPr/>
        </p:nvSpPr>
        <p:spPr>
          <a:xfrm>
            <a:off x="2714409" y="2678711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  axios</a:t>
            </a:r>
          </a:p>
        </p:txBody>
      </p:sp>
      <p:pic>
        <p:nvPicPr>
          <p:cNvPr id="33" name="Picture 12" descr="Community Contest] A logo for Axios ...">
            <a:extLst>
              <a:ext uri="{FF2B5EF4-FFF2-40B4-BE49-F238E27FC236}">
                <a16:creationId xmlns:a16="http://schemas.microsoft.com/office/drawing/2014/main" id="{E9A59E4C-2018-97BE-4F8B-6C17E687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14409" y="2678711"/>
            <a:ext cx="338666" cy="33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57B0EA4-1479-8AD0-C6DC-49F60E1EB30E}"/>
              </a:ext>
            </a:extLst>
          </p:cNvPr>
          <p:cNvSpPr/>
          <p:nvPr/>
        </p:nvSpPr>
        <p:spPr>
          <a:xfrm>
            <a:off x="386319" y="4912173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Chart.js</a:t>
            </a:r>
            <a:endParaRPr lang="en-US" dirty="0"/>
          </a:p>
        </p:txBody>
      </p:sp>
      <p:pic>
        <p:nvPicPr>
          <p:cNvPr id="35" name="Picture 14" descr="A year of contributing to Chart.js | by ...">
            <a:extLst>
              <a:ext uri="{FF2B5EF4-FFF2-40B4-BE49-F238E27FC236}">
                <a16:creationId xmlns:a16="http://schemas.microsoft.com/office/drawing/2014/main" id="{E6E598B7-F24D-1075-BAE4-522CE9B9A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2" y="4948381"/>
            <a:ext cx="265065" cy="26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BC7B620-7272-82D7-44C6-D0625F512BA6}"/>
              </a:ext>
            </a:extLst>
          </p:cNvPr>
          <p:cNvSpPr/>
          <p:nvPr/>
        </p:nvSpPr>
        <p:spPr>
          <a:xfrm>
            <a:off x="396819" y="5328014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   React-chart.js-2</a:t>
            </a:r>
            <a:endParaRPr lang="en-US" sz="1000" dirty="0"/>
          </a:p>
        </p:txBody>
      </p:sp>
      <p:pic>
        <p:nvPicPr>
          <p:cNvPr id="37" name="Picture 16" descr="react-chartjs-2 - npm">
            <a:extLst>
              <a:ext uri="{FF2B5EF4-FFF2-40B4-BE49-F238E27FC236}">
                <a16:creationId xmlns:a16="http://schemas.microsoft.com/office/drawing/2014/main" id="{BDD83884-1156-B8B2-34C0-845804DD8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1" y="5345144"/>
            <a:ext cx="292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85C6ABE-20BD-F734-5127-DF7B5F0A7455}"/>
              </a:ext>
            </a:extLst>
          </p:cNvPr>
          <p:cNvSpPr/>
          <p:nvPr/>
        </p:nvSpPr>
        <p:spPr>
          <a:xfrm>
            <a:off x="396819" y="5745162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        React - toastify</a:t>
            </a:r>
            <a:endParaRPr lang="en-US" sz="1200" dirty="0"/>
          </a:p>
        </p:txBody>
      </p:sp>
      <p:pic>
        <p:nvPicPr>
          <p:cNvPr id="39" name="Picture 18" descr="Icons | React-Toastify">
            <a:extLst>
              <a:ext uri="{FF2B5EF4-FFF2-40B4-BE49-F238E27FC236}">
                <a16:creationId xmlns:a16="http://schemas.microsoft.com/office/drawing/2014/main" id="{981E3F8A-55F4-2929-975B-AC6025820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55" y="5772850"/>
            <a:ext cx="289669" cy="28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DD4BA97-343E-CA76-CD95-44EF141FE981}"/>
              </a:ext>
            </a:extLst>
          </p:cNvPr>
          <p:cNvSpPr/>
          <p:nvPr/>
        </p:nvSpPr>
        <p:spPr>
          <a:xfrm>
            <a:off x="4055696" y="4514336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bcrypt</a:t>
            </a:r>
          </a:p>
        </p:txBody>
      </p:sp>
      <p:pic>
        <p:nvPicPr>
          <p:cNvPr id="1044" name="Picture 20" descr="BCryptNet - Overview (O11) | OutSystems">
            <a:extLst>
              <a:ext uri="{FF2B5EF4-FFF2-40B4-BE49-F238E27FC236}">
                <a16:creationId xmlns:a16="http://schemas.microsoft.com/office/drawing/2014/main" id="{98143AC3-3FDC-C553-5044-25626BF0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949" y="4586330"/>
            <a:ext cx="216429" cy="2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119567E-DEE0-3B08-839C-BA4D30EB48FF}"/>
              </a:ext>
            </a:extLst>
          </p:cNvPr>
          <p:cNvSpPr/>
          <p:nvPr/>
        </p:nvSpPr>
        <p:spPr>
          <a:xfrm>
            <a:off x="4055695" y="4957109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        Body-parse</a:t>
            </a:r>
          </a:p>
        </p:txBody>
      </p:sp>
      <p:pic>
        <p:nvPicPr>
          <p:cNvPr id="1046" name="Picture 22" descr="Parse&quot; Icon - Download for free – Iconduck">
            <a:extLst>
              <a:ext uri="{FF2B5EF4-FFF2-40B4-BE49-F238E27FC236}">
                <a16:creationId xmlns:a16="http://schemas.microsoft.com/office/drawing/2014/main" id="{28DE026B-9A5E-B702-A105-DAD9703DD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081259" y="4980127"/>
            <a:ext cx="292629" cy="2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B1BA86-37B3-74BA-63B5-16A96D9A885A}"/>
              </a:ext>
            </a:extLst>
          </p:cNvPr>
          <p:cNvSpPr/>
          <p:nvPr/>
        </p:nvSpPr>
        <p:spPr>
          <a:xfrm>
            <a:off x="4055694" y="5378927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       Cookie-parser</a:t>
            </a:r>
          </a:p>
        </p:txBody>
      </p:sp>
      <p:pic>
        <p:nvPicPr>
          <p:cNvPr id="1048" name="Picture 24" descr="Cookie - Free web icons">
            <a:extLst>
              <a:ext uri="{FF2B5EF4-FFF2-40B4-BE49-F238E27FC236}">
                <a16:creationId xmlns:a16="http://schemas.microsoft.com/office/drawing/2014/main" id="{38A2E979-8D69-63A1-DE4D-15FB5DF41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259" y="5405258"/>
            <a:ext cx="250295" cy="25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51A77DC-A18B-A18C-0098-8598DC5B0FC7}"/>
              </a:ext>
            </a:extLst>
          </p:cNvPr>
          <p:cNvSpPr/>
          <p:nvPr/>
        </p:nvSpPr>
        <p:spPr>
          <a:xfrm>
            <a:off x="4055693" y="5819819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Cors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C23F12B-DBFD-861F-F77B-2AC5977FEE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88466" y="5862792"/>
            <a:ext cx="255394" cy="23619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FA2CB74-DEC9-DAAC-75FF-E1FDF0C594D7}"/>
              </a:ext>
            </a:extLst>
          </p:cNvPr>
          <p:cNvSpPr/>
          <p:nvPr/>
        </p:nvSpPr>
        <p:spPr>
          <a:xfrm>
            <a:off x="5467093" y="3666089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fs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A72B733-EC6C-EF26-1C33-8DB9A03002D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67093" y="3680266"/>
            <a:ext cx="274447" cy="26443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154983C-7932-9AA7-D6F5-A2C392B1D652}"/>
              </a:ext>
            </a:extLst>
          </p:cNvPr>
          <p:cNvSpPr/>
          <p:nvPr/>
        </p:nvSpPr>
        <p:spPr>
          <a:xfrm>
            <a:off x="5467093" y="4089574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        jsonwebtoken  </a:t>
            </a:r>
          </a:p>
        </p:txBody>
      </p:sp>
      <p:pic>
        <p:nvPicPr>
          <p:cNvPr id="1050" name="Picture 26" descr="JWT Checker - Apps on Google Play">
            <a:extLst>
              <a:ext uri="{FF2B5EF4-FFF2-40B4-BE49-F238E27FC236}">
                <a16:creationId xmlns:a16="http://schemas.microsoft.com/office/drawing/2014/main" id="{3042C63C-582C-46F0-DBBD-41C41B862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34" y="4121814"/>
            <a:ext cx="285434" cy="2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F42F567-39F8-7CA0-DF70-F58FB857A841}"/>
              </a:ext>
            </a:extLst>
          </p:cNvPr>
          <p:cNvSpPr/>
          <p:nvPr/>
        </p:nvSpPr>
        <p:spPr>
          <a:xfrm>
            <a:off x="5467092" y="4513059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        multer  </a:t>
            </a:r>
          </a:p>
        </p:txBody>
      </p:sp>
      <p:pic>
        <p:nvPicPr>
          <p:cNvPr id="1052" name="Picture 28" descr="Node Js File-upload to S3 Using Multer ...">
            <a:extLst>
              <a:ext uri="{FF2B5EF4-FFF2-40B4-BE49-F238E27FC236}">
                <a16:creationId xmlns:a16="http://schemas.microsoft.com/office/drawing/2014/main" id="{5494BBA1-EB0F-D323-92BB-611C0B585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092" y="4611148"/>
            <a:ext cx="284974" cy="14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EBFBD69-521C-D079-69D7-D8C4D7560A8A}"/>
              </a:ext>
            </a:extLst>
          </p:cNvPr>
          <p:cNvSpPr/>
          <p:nvPr/>
        </p:nvSpPr>
        <p:spPr>
          <a:xfrm>
            <a:off x="5467092" y="4942256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        mysql  </a:t>
            </a:r>
          </a:p>
        </p:txBody>
      </p:sp>
      <p:pic>
        <p:nvPicPr>
          <p:cNvPr id="1054" name="Picture 30" descr="Mysql Logo Vector SVG Icon - SVG Repo">
            <a:extLst>
              <a:ext uri="{FF2B5EF4-FFF2-40B4-BE49-F238E27FC236}">
                <a16:creationId xmlns:a16="http://schemas.microsoft.com/office/drawing/2014/main" id="{CC822EB9-DD9B-9EB8-5D9B-C3AB213B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34" y="4983179"/>
            <a:ext cx="285434" cy="2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FB31A55-3180-D30E-17BF-8367274D0D53}"/>
              </a:ext>
            </a:extLst>
          </p:cNvPr>
          <p:cNvSpPr/>
          <p:nvPr/>
        </p:nvSpPr>
        <p:spPr>
          <a:xfrm>
            <a:off x="5467091" y="5382452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        nodemon  </a:t>
            </a:r>
          </a:p>
        </p:txBody>
      </p:sp>
      <p:pic>
        <p:nvPicPr>
          <p:cNvPr id="1056" name="Picture 32" descr="nodemon&quot; Icon - Download for free ...">
            <a:extLst>
              <a:ext uri="{FF2B5EF4-FFF2-40B4-BE49-F238E27FC236}">
                <a16:creationId xmlns:a16="http://schemas.microsoft.com/office/drawing/2014/main" id="{23C8481F-5C90-9345-890F-6C065EEA9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96" y="5420087"/>
            <a:ext cx="213997" cy="24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3CE993C-D35C-79B5-C5E1-0FDE9CAA30BE}"/>
              </a:ext>
            </a:extLst>
          </p:cNvPr>
          <p:cNvSpPr/>
          <p:nvPr/>
        </p:nvSpPr>
        <p:spPr>
          <a:xfrm>
            <a:off x="5467090" y="5819819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        path  </a:t>
            </a:r>
          </a:p>
        </p:txBody>
      </p:sp>
      <p:pic>
        <p:nvPicPr>
          <p:cNvPr id="54" name="Picture 34" descr="Path Icon Vector Art, Icons, and ...">
            <a:extLst>
              <a:ext uri="{FF2B5EF4-FFF2-40B4-BE49-F238E27FC236}">
                <a16:creationId xmlns:a16="http://schemas.microsoft.com/office/drawing/2014/main" id="{1A0EDFE0-BF37-175C-9A9E-39C9B3B9A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96" y="5862792"/>
            <a:ext cx="258527" cy="25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1706288-6AAD-1441-DB9A-DDFD39A6EE6E}"/>
              </a:ext>
            </a:extLst>
          </p:cNvPr>
          <p:cNvSpPr/>
          <p:nvPr/>
        </p:nvSpPr>
        <p:spPr>
          <a:xfrm>
            <a:off x="6385770" y="2664389"/>
            <a:ext cx="1254179" cy="338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        mysql  </a:t>
            </a:r>
          </a:p>
        </p:txBody>
      </p:sp>
      <p:pic>
        <p:nvPicPr>
          <p:cNvPr id="58" name="Picture 30" descr="Mysql Logo Vector SVG Icon - SVG Repo">
            <a:extLst>
              <a:ext uri="{FF2B5EF4-FFF2-40B4-BE49-F238E27FC236}">
                <a16:creationId xmlns:a16="http://schemas.microsoft.com/office/drawing/2014/main" id="{364F3FDE-F2D9-F8D6-34A4-4C6555FD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12" y="2705312"/>
            <a:ext cx="285434" cy="2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026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9CB0-8733-FCC0-F377-DE862BD9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– Grades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32407-70DE-C16A-E917-FCC1CC19B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107" y="1825625"/>
            <a:ext cx="6543785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488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D33A-B200-2912-A11D-ABBBAD56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6B31D0-BB98-A00B-6E71-BB87784CB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259" y="1825625"/>
            <a:ext cx="8139482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87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F046-7373-B86F-B67E-457A2D74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– attendance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4BD64-DEE5-6122-CF7A-076E0DDC2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184" y="1537112"/>
            <a:ext cx="6392167" cy="628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026EEC-BDBF-D185-56FE-B5E287DBC66B}"/>
              </a:ext>
            </a:extLst>
          </p:cNvPr>
          <p:cNvSpPr txBox="1">
            <a:spLocks/>
          </p:cNvSpPr>
          <p:nvPr/>
        </p:nvSpPr>
        <p:spPr>
          <a:xfrm>
            <a:off x="640404" y="2365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DB – classes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3106B8-44D7-6BB0-58E2-468BD842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82" y="3817949"/>
            <a:ext cx="8383170" cy="1619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5063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16C9-A0BE-C530-7858-8E70D037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– homework table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BF3D4-53B2-1D9B-4F0D-C29A445A0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392" y="1619725"/>
            <a:ext cx="10515600" cy="502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DC7404-F9C9-A40E-7FC9-02946E8AD2C9}"/>
              </a:ext>
            </a:extLst>
          </p:cNvPr>
          <p:cNvSpPr txBox="1">
            <a:spLocks/>
          </p:cNvSpPr>
          <p:nvPr/>
        </p:nvSpPr>
        <p:spPr>
          <a:xfrm>
            <a:off x="838200" y="22825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DB – student login table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44A28-01B1-65C1-31C0-B6240E8F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92" y="3608069"/>
            <a:ext cx="8836384" cy="423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18DF49-0C6E-FD42-5ABC-0C6FA15757C4}"/>
              </a:ext>
            </a:extLst>
          </p:cNvPr>
          <p:cNvSpPr txBox="1">
            <a:spLocks/>
          </p:cNvSpPr>
          <p:nvPr/>
        </p:nvSpPr>
        <p:spPr>
          <a:xfrm>
            <a:off x="838200" y="4031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DB – teacher table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FAB13B-B846-571D-C305-5CD9F5AEC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92" y="5238275"/>
            <a:ext cx="9040487" cy="543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923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D66D-E1F0-96F2-BB6B-F00FEC80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– students table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6457AF-5EF2-EAB6-AF6F-611A6F3A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6440"/>
            <a:ext cx="10515600" cy="157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1E098D-509B-A8FA-6B66-53F8B7E9F8EE}"/>
              </a:ext>
            </a:extLst>
          </p:cNvPr>
          <p:cNvSpPr txBox="1">
            <a:spLocks/>
          </p:cNvSpPr>
          <p:nvPr/>
        </p:nvSpPr>
        <p:spPr>
          <a:xfrm>
            <a:off x="689042" y="31033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DB – tasks table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4D3DC-2A1C-418A-F971-E5BBCD17B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230"/>
            <a:ext cx="5839640" cy="2276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740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70D3-7679-5D1F-1870-BA7352DF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Side – Project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8A820-EA53-4E6A-73BE-29C2ACDB2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699" y="1825625"/>
            <a:ext cx="7376602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03190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1BA1-3688-BF29-509B-E19A101C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– Project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39681-DEC7-0880-07BF-86D672C06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3708" y="1967422"/>
            <a:ext cx="2924583" cy="4067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638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567F-28C2-89D9-FA97-F313C1F20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004"/>
            <a:ext cx="4546600" cy="540664"/>
          </a:xfrm>
        </p:spPr>
        <p:txBody>
          <a:bodyPr>
            <a:normAutofit fontScale="90000"/>
          </a:bodyPr>
          <a:lstStyle/>
          <a:p>
            <a:r>
              <a:rPr lang="en-US" dirty="0"/>
              <a:t>API Endpoints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AA7180A-4D90-DC47-76B8-9AECC3DED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838648"/>
              </p:ext>
            </p:extLst>
          </p:nvPr>
        </p:nvGraphicFramePr>
        <p:xfrm>
          <a:off x="1159933" y="592668"/>
          <a:ext cx="97536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8286209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6238163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871372297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580885580"/>
                    </a:ext>
                  </a:extLst>
                </a:gridCol>
              </a:tblGrid>
              <a:tr h="307991"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3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</a:t>
                      </a:r>
                      <a:r>
                        <a:rPr lang="en-US" sz="1200" dirty="0" err="1"/>
                        <a:t>fname</a:t>
                      </a:r>
                      <a:r>
                        <a:rPr lang="en-US" sz="1200" dirty="0"/>
                        <a:t>": "John",</a:t>
                      </a:r>
                    </a:p>
                    <a:p>
                      <a:r>
                        <a:rPr lang="en-US" sz="1200" dirty="0"/>
                        <a:t>  "</a:t>
                      </a:r>
                      <a:r>
                        <a:rPr lang="en-US" sz="1200" dirty="0" err="1"/>
                        <a:t>lname</a:t>
                      </a:r>
                      <a:r>
                        <a:rPr lang="en-US" sz="1200" dirty="0"/>
                        <a:t>": "Doe",</a:t>
                      </a:r>
                    </a:p>
                    <a:p>
                      <a:r>
                        <a:rPr lang="en-US" sz="1200" dirty="0"/>
                        <a:t>  "email": "john.doe@example.com",</a:t>
                      </a:r>
                    </a:p>
                    <a:p>
                      <a:r>
                        <a:rPr lang="en-US" sz="1200" dirty="0"/>
                        <a:t>  "phone": "123-456-7890",</a:t>
                      </a:r>
                    </a:p>
                    <a:p>
                      <a:r>
                        <a:rPr lang="en-US" sz="1200" dirty="0"/>
                        <a:t>  "password": "securepassword123",</a:t>
                      </a:r>
                    </a:p>
                    <a:p>
                      <a:r>
                        <a:rPr lang="en-US" sz="1200" dirty="0"/>
                        <a:t>  "role": "Student"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HTTP Status</a:t>
                      </a:r>
                      <a:r>
                        <a:rPr lang="en-US" sz="1200" dirty="0"/>
                        <a:t>: 200 OK 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"Message": "Student registered successfully!"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r>
                        <a:rPr lang="en-US" sz="1200" dirty="0"/>
                        <a:t>Or </a:t>
                      </a:r>
                    </a:p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"Message": "Teacher registered successfully!"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1686"/>
                  </a:ext>
                </a:extLst>
              </a:tr>
              <a:tr h="189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Query Parameters (from req.query):</a:t>
                      </a:r>
                    </a:p>
                    <a:p>
                      <a:r>
                        <a:rPr lang="en-US" sz="1200" b="1" dirty="0"/>
                        <a:t>- </a:t>
                      </a:r>
                      <a:r>
                        <a:rPr lang="en-US" sz="1200" dirty="0"/>
                        <a:t>email: The email address of the user trying to log in.</a:t>
                      </a:r>
                    </a:p>
                    <a:p>
                      <a:r>
                        <a:rPr lang="en-US" sz="1200" dirty="0"/>
                        <a:t>- password: The password provided by the user for authentication.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Success teacher :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  "success": true,</a:t>
                      </a:r>
                    </a:p>
                    <a:p>
                      <a:r>
                        <a:rPr lang="en-US" sz="1200" dirty="0"/>
                        <a:t>    "message": "Login successful",</a:t>
                      </a:r>
                    </a:p>
                    <a:p>
                      <a:r>
                        <a:rPr lang="en-US" sz="1200" dirty="0"/>
                        <a:t>    "role": "Teacher"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br>
                        <a:rPr lang="en-US" sz="1200" dirty="0"/>
                      </a:br>
                      <a:r>
                        <a:rPr lang="en-US" sz="1200" dirty="0"/>
                        <a:t>Success Student :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  "success": true,</a:t>
                      </a:r>
                    </a:p>
                    <a:p>
                      <a:r>
                        <a:rPr lang="en-US" sz="1200" dirty="0"/>
                        <a:t>    "message": "Login successful",</a:t>
                      </a:r>
                    </a:p>
                    <a:p>
                      <a:r>
                        <a:rPr lang="en-US" sz="1200" dirty="0"/>
                        <a:t>    "role": "Student"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069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294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B4B5-B084-E753-B1BD-DF965468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4067"/>
            <a:ext cx="10515600" cy="1325563"/>
          </a:xfrm>
        </p:spPr>
        <p:txBody>
          <a:bodyPr/>
          <a:lstStyle/>
          <a:p>
            <a:r>
              <a:rPr lang="en-US" dirty="0"/>
              <a:t>API Endpoints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3A890AA-AC7E-AAD5-8E2D-BCFF41E351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734196"/>
              </p:ext>
            </p:extLst>
          </p:nvPr>
        </p:nvGraphicFramePr>
        <p:xfrm>
          <a:off x="245533" y="543560"/>
          <a:ext cx="11650136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534">
                  <a:extLst>
                    <a:ext uri="{9D8B030D-6E8A-4147-A177-3AD203B41FA5}">
                      <a16:colId xmlns:a16="http://schemas.microsoft.com/office/drawing/2014/main" val="245560884"/>
                    </a:ext>
                  </a:extLst>
                </a:gridCol>
                <a:gridCol w="2912534">
                  <a:extLst>
                    <a:ext uri="{9D8B030D-6E8A-4147-A177-3AD203B41FA5}">
                      <a16:colId xmlns:a16="http://schemas.microsoft.com/office/drawing/2014/main" val="366180733"/>
                    </a:ext>
                  </a:extLst>
                </a:gridCol>
                <a:gridCol w="2912534">
                  <a:extLst>
                    <a:ext uri="{9D8B030D-6E8A-4147-A177-3AD203B41FA5}">
                      <a16:colId xmlns:a16="http://schemas.microsoft.com/office/drawing/2014/main" val="3895279375"/>
                    </a:ext>
                  </a:extLst>
                </a:gridCol>
                <a:gridCol w="2912534">
                  <a:extLst>
                    <a:ext uri="{9D8B030D-6E8A-4147-A177-3AD203B41FA5}">
                      <a16:colId xmlns:a16="http://schemas.microsoft.com/office/drawing/2014/main" val="2828922677"/>
                    </a:ext>
                  </a:extLst>
                </a:gridCol>
              </a:tblGrid>
              <a:tr h="338944"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203795"/>
                  </a:ext>
                </a:extLst>
              </a:tr>
              <a:tr h="34833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"cname": "Mathematics 101",</a:t>
                      </a:r>
                    </a:p>
                    <a:p>
                      <a:r>
                        <a:rPr lang="en-US" sz="1200" dirty="0"/>
                        <a:t>  "id": 123,</a:t>
                      </a:r>
                    </a:p>
                    <a:p>
                      <a:r>
                        <a:rPr lang="en-US" sz="1200" dirty="0"/>
                        <a:t>  "description": "Introduction to basic mathematics.",</a:t>
                      </a:r>
                    </a:p>
                    <a:p>
                      <a:r>
                        <a:rPr lang="en-US" sz="1200" dirty="0"/>
                        <a:t>  "tasks": [</a:t>
                      </a:r>
                    </a:p>
                    <a:p>
                      <a:r>
                        <a:rPr lang="en-US" sz="1200" dirty="0"/>
                        <a:t>    {</a:t>
                      </a:r>
                    </a:p>
                    <a:p>
                      <a:r>
                        <a:rPr lang="en-US" sz="1200" dirty="0"/>
                        <a:t>      "taskName": "Homework 1",</a:t>
                      </a:r>
                    </a:p>
                    <a:p>
                      <a:r>
                        <a:rPr lang="en-US" sz="1200" dirty="0"/>
                        <a:t>      "percentage": 20</a:t>
                      </a:r>
                    </a:p>
                    <a:p>
                      <a:r>
                        <a:rPr lang="en-US" sz="1200" dirty="0"/>
                        <a:t>    },</a:t>
                      </a:r>
                    </a:p>
                    <a:p>
                      <a:r>
                        <a:rPr lang="en-US" sz="1200" dirty="0"/>
                        <a:t>    {</a:t>
                      </a:r>
                    </a:p>
                    <a:p>
                      <a:r>
                        <a:rPr lang="en-US" sz="1200" dirty="0"/>
                        <a:t>      "taskName": "Midterm Exam",</a:t>
                      </a:r>
                    </a:p>
                    <a:p>
                      <a:r>
                        <a:rPr lang="en-US" sz="1200" dirty="0"/>
                        <a:t>      "percentage": 30</a:t>
                      </a:r>
                    </a:p>
                    <a:p>
                      <a:r>
                        <a:rPr lang="en-US" sz="1200" dirty="0"/>
                        <a:t>    }</a:t>
                      </a:r>
                    </a:p>
                    <a:p>
                      <a:r>
                        <a:rPr lang="en-US" sz="1200" dirty="0"/>
                        <a:t>  ],</a:t>
                      </a:r>
                    </a:p>
                    <a:p>
                      <a:r>
                        <a:rPr lang="en-US" sz="1200" dirty="0"/>
                        <a:t>  "teacher_email": "teacher@example.com"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If tasks are provided and successfully inserted:</a:t>
                      </a:r>
                    </a:p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"Message": "Class and tasks saved successfully!"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If no tasks are provided:</a:t>
                      </a:r>
                    </a:p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"Message": "Class saved successfully without tasks!"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766269"/>
                  </a:ext>
                </a:extLst>
              </a:tr>
              <a:tr h="2001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Request Parameters:</a:t>
                      </a:r>
                      <a:r>
                        <a:rPr lang="en-US" sz="1200" dirty="0"/>
                        <a:t> The endpoint does not expect any URL parameters, query parameters, or request body data. It simply responds to a GET request at the /</a:t>
                      </a:r>
                      <a:r>
                        <a:rPr lang="en-US" sz="1200" dirty="0" err="1"/>
                        <a:t>api</a:t>
                      </a:r>
                      <a:r>
                        <a:rPr lang="en-US" sz="1200" dirty="0"/>
                        <a:t>/classes route.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</a:t>
                      </a:r>
                    </a:p>
                    <a:p>
                      <a:r>
                        <a:rPr lang="en-US" sz="1200" dirty="0"/>
                        <a:t>    {</a:t>
                      </a:r>
                    </a:p>
                    <a:p>
                      <a:r>
                        <a:rPr lang="en-US" sz="1200" dirty="0"/>
                        <a:t>        "id": 1,</a:t>
                      </a:r>
                    </a:p>
                    <a:p>
                      <a:r>
                        <a:rPr lang="en-US" sz="1200" dirty="0"/>
                        <a:t>        "cname": "Mathematics",</a:t>
                      </a:r>
                    </a:p>
                    <a:p>
                      <a:r>
                        <a:rPr lang="en-US" sz="1200" dirty="0"/>
                        <a:t>        "</a:t>
                      </a:r>
                      <a:r>
                        <a:rPr lang="en-US" sz="1200" dirty="0" err="1"/>
                        <a:t>cid</a:t>
                      </a:r>
                      <a:r>
                        <a:rPr lang="en-US" sz="1200" dirty="0"/>
                        <a:t>": "MATH101",</a:t>
                      </a:r>
                    </a:p>
                    <a:p>
                      <a:r>
                        <a:rPr lang="en-US" sz="1200" dirty="0"/>
                        <a:t>        "description": "Introduction to Mathematics",</a:t>
                      </a:r>
                    </a:p>
                    <a:p>
                      <a:r>
                        <a:rPr lang="en-US" sz="1200" dirty="0"/>
                        <a:t>        "teacher_email": "teacher1@example.com"</a:t>
                      </a:r>
                    </a:p>
                    <a:p>
                      <a:r>
                        <a:rPr lang="en-US" sz="1200" dirty="0"/>
                        <a:t>]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155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11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0F7BA4-0F6A-08CB-2D00-675E60DA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275"/>
            <a:ext cx="10515600" cy="1325563"/>
          </a:xfrm>
        </p:spPr>
        <p:txBody>
          <a:bodyPr/>
          <a:lstStyle/>
          <a:p>
            <a:r>
              <a:rPr lang="en-US" dirty="0"/>
              <a:t>API Endpoints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F0AAB3C-8A6A-A6FE-00DF-D4C0396CFD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842854"/>
              </p:ext>
            </p:extLst>
          </p:nvPr>
        </p:nvGraphicFramePr>
        <p:xfrm>
          <a:off x="838200" y="1157288"/>
          <a:ext cx="10515600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4009903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648422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4045056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75721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18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/tasks/:classId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Path Parameter (</a:t>
                      </a:r>
                      <a:r>
                        <a:rPr lang="en-US" sz="1200" b="1" dirty="0" err="1"/>
                        <a:t>req.params</a:t>
                      </a:r>
                      <a:r>
                        <a:rPr lang="en-US" sz="1200" b="1" dirty="0"/>
                        <a:t>)</a:t>
                      </a:r>
                      <a:r>
                        <a:rPr lang="en-US" sz="1200" dirty="0"/>
                        <a:t>:classId (string): This is the ID of the class for which tasks are being retrieved. It is specified as a part of the URL path.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</a:t>
                      </a:r>
                    </a:p>
                    <a:p>
                      <a:r>
                        <a:rPr lang="en-US" sz="1200" dirty="0"/>
                        <a:t>  {</a:t>
                      </a:r>
                    </a:p>
                    <a:p>
                      <a:r>
                        <a:rPr lang="en-US" sz="1200" dirty="0"/>
                        <a:t>    "id": 1,</a:t>
                      </a:r>
                    </a:p>
                    <a:p>
                      <a:r>
                        <a:rPr lang="en-US" sz="1200" dirty="0"/>
                        <a:t>    "title": "Task 1",</a:t>
                      </a:r>
                    </a:p>
                    <a:p>
                      <a:r>
                        <a:rPr lang="en-US" sz="1200" dirty="0"/>
                        <a:t>    "description": "Description for task 1",</a:t>
                      </a:r>
                    </a:p>
                    <a:p>
                      <a:r>
                        <a:rPr lang="en-US" sz="1200" dirty="0"/>
                        <a:t>    "</a:t>
                      </a:r>
                      <a:r>
                        <a:rPr lang="en-US" sz="1200" dirty="0" err="1"/>
                        <a:t>due_date</a:t>
                      </a:r>
                      <a:r>
                        <a:rPr lang="en-US" sz="1200" dirty="0"/>
                        <a:t>": "2024-08-30",</a:t>
                      </a:r>
                    </a:p>
                    <a:p>
                      <a:r>
                        <a:rPr lang="en-US" sz="1200" dirty="0"/>
                        <a:t>    "</a:t>
                      </a:r>
                      <a:r>
                        <a:rPr lang="en-US" sz="1200" dirty="0" err="1"/>
                        <a:t>class_id</a:t>
                      </a:r>
                      <a:r>
                        <a:rPr lang="en-US" sz="1200" dirty="0"/>
                        <a:t>": 101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r>
                        <a:rPr lang="en-US" sz="1200" dirty="0"/>
                        <a:t>]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931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/students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  "</a:t>
                      </a:r>
                      <a:r>
                        <a:rPr lang="en-US" sz="1200" dirty="0" err="1"/>
                        <a:t>firstName</a:t>
                      </a:r>
                      <a:r>
                        <a:rPr lang="en-US" sz="1200" dirty="0"/>
                        <a:t>": "John",</a:t>
                      </a:r>
                    </a:p>
                    <a:p>
                      <a:r>
                        <a:rPr lang="en-US" sz="1200" dirty="0"/>
                        <a:t>    "</a:t>
                      </a:r>
                      <a:r>
                        <a:rPr lang="en-US" sz="1200" dirty="0" err="1"/>
                        <a:t>lastName</a:t>
                      </a:r>
                      <a:r>
                        <a:rPr lang="en-US" sz="1200" dirty="0"/>
                        <a:t>": "Doe",</a:t>
                      </a:r>
                    </a:p>
                    <a:p>
                      <a:r>
                        <a:rPr lang="en-US" sz="1200" dirty="0"/>
                        <a:t>    "email": "john.doe@example.com",</a:t>
                      </a:r>
                    </a:p>
                    <a:p>
                      <a:r>
                        <a:rPr lang="en-US" sz="1200" dirty="0"/>
                        <a:t>    "age": 20,</a:t>
                      </a:r>
                    </a:p>
                    <a:p>
                      <a:r>
                        <a:rPr lang="en-US" sz="1200" dirty="0"/>
                        <a:t>    "classId": 101,</a:t>
                      </a:r>
                    </a:p>
                    <a:p>
                      <a:r>
                        <a:rPr lang="en-US" sz="1200" dirty="0"/>
                        <a:t>    "grades": {</a:t>
                      </a:r>
                    </a:p>
                    <a:p>
                      <a:r>
                        <a:rPr lang="en-US" sz="1200" dirty="0"/>
                        <a:t>        "math": 95,</a:t>
                      </a:r>
                    </a:p>
                    <a:p>
                      <a:r>
                        <a:rPr lang="en-US" sz="1200" dirty="0"/>
                        <a:t>        "science": 88</a:t>
                      </a:r>
                    </a:p>
                    <a:p>
                      <a:r>
                        <a:rPr lang="en-US" sz="1200" dirty="0"/>
                        <a:t>    }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Success Response</a:t>
                      </a:r>
                      <a:r>
                        <a:rPr lang="en-US" sz="1200" dirty="0"/>
                        <a:t>:</a:t>
                      </a:r>
                    </a:p>
                    <a:p>
                      <a:r>
                        <a:rPr lang="en-US" sz="1200" b="0" dirty="0"/>
                        <a:t>Status</a:t>
                      </a:r>
                      <a:r>
                        <a:rPr lang="en-US" sz="1200" b="1" dirty="0"/>
                        <a:t> </a:t>
                      </a:r>
                      <a:r>
                        <a:rPr lang="en-US" sz="1200" b="0" dirty="0"/>
                        <a:t>Code</a:t>
                      </a:r>
                      <a:r>
                        <a:rPr lang="en-US" sz="1200" dirty="0"/>
                        <a:t>: 200 OK</a:t>
                      </a:r>
                    </a:p>
                    <a:p>
                      <a:r>
                        <a:rPr lang="en-US" sz="1200" b="0" dirty="0"/>
                        <a:t>Body</a:t>
                      </a:r>
                      <a:r>
                        <a:rPr lang="en-US" sz="1200" dirty="0"/>
                        <a:t>: { message: 'Student added successfully’ }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b="1" dirty="0"/>
                        <a:t>Error Response (Invalid classId)</a:t>
                      </a:r>
                      <a:r>
                        <a:rPr lang="en-US" sz="1200" dirty="0"/>
                        <a:t>:</a:t>
                      </a:r>
                    </a:p>
                    <a:p>
                      <a:r>
                        <a:rPr lang="en-US" sz="1200" b="0" dirty="0"/>
                        <a:t>Status Code</a:t>
                      </a:r>
                      <a:r>
                        <a:rPr lang="en-US" sz="1200" dirty="0"/>
                        <a:t>: 400 Bad Request </a:t>
                      </a:r>
                      <a:r>
                        <a:rPr lang="en-US" sz="1200" b="0" dirty="0"/>
                        <a:t>Body</a:t>
                      </a:r>
                      <a:r>
                        <a:rPr lang="en-US" sz="1200" dirty="0"/>
                        <a:t>: { error: 'Invalid classId’ 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3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20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C023-BDA3-C1A4-6978-FFD87FF5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669" y="626532"/>
            <a:ext cx="9601196" cy="1303867"/>
          </a:xfrm>
        </p:spPr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89156-156B-783D-026D-69CF772B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r" rtl="1"/>
            <a:r>
              <a:rPr lang="he-IL" sz="2400" dirty="0"/>
              <a:t>באפליקציה יש 2 סוגים של משתמשים</a:t>
            </a:r>
            <a:r>
              <a:rPr lang="en-US" sz="2400" dirty="0"/>
              <a:t> </a:t>
            </a:r>
            <a:r>
              <a:rPr lang="he-IL" sz="2400" dirty="0"/>
              <a:t> יש </a:t>
            </a:r>
            <a:r>
              <a:rPr lang="en-US" sz="2400" dirty="0"/>
              <a:t>login</a:t>
            </a:r>
            <a:r>
              <a:rPr lang="he-IL" sz="2400" dirty="0"/>
              <a:t> ו </a:t>
            </a:r>
            <a:r>
              <a:rPr lang="en-US" sz="2400" dirty="0"/>
              <a:t>register</a:t>
            </a:r>
            <a:r>
              <a:rPr lang="he-IL" sz="2400" dirty="0"/>
              <a:t> ולפי המייל יודעים מי המרצה ומי הסטודנט :</a:t>
            </a:r>
          </a:p>
          <a:p>
            <a:pPr algn="r" rtl="1"/>
            <a:r>
              <a:rPr lang="he-IL" sz="2400" dirty="0"/>
              <a:t> 1- מורה :</a:t>
            </a:r>
            <a:br>
              <a:rPr lang="en-US" sz="2400" dirty="0"/>
            </a:br>
            <a:r>
              <a:rPr lang="he-IL" sz="2400" dirty="0"/>
              <a:t>     - יכול להוסיף כיתה חדשה עם ציונים </a:t>
            </a:r>
          </a:p>
          <a:p>
            <a:pPr marL="0" indent="0" algn="r" rtl="1">
              <a:buNone/>
            </a:pPr>
            <a:r>
              <a:rPr lang="he-IL" sz="2400" dirty="0"/>
              <a:t>        - יכול להוסיף סטודנט חדש לכיתה עם הציונים הרלוונטיים לכיתה הזאת</a:t>
            </a:r>
          </a:p>
          <a:p>
            <a:pPr marL="0" indent="0" algn="r" rtl="1">
              <a:buNone/>
            </a:pPr>
            <a:r>
              <a:rPr lang="he-IL" sz="2400" dirty="0"/>
              <a:t>        - יכול להוסיף עבודת בית עם תאריך וקובץ כלשהו</a:t>
            </a:r>
          </a:p>
          <a:p>
            <a:pPr marL="0" indent="0" algn="r" rtl="1">
              <a:buNone/>
            </a:pPr>
            <a:r>
              <a:rPr lang="he-IL" sz="2400" dirty="0"/>
              <a:t>        - יכול לעדכן הנוכחות לכל כיתה ולכל סטודנט</a:t>
            </a:r>
          </a:p>
          <a:p>
            <a:pPr marL="0" indent="0" algn="r" rtl="1">
              <a:buNone/>
            </a:pPr>
            <a:r>
              <a:rPr lang="he-IL" sz="2400" dirty="0"/>
              <a:t>        - יש אפשרות גם לראות מאזן הציונים לכל כיתה וגם יש גרף לכל כיתה (</a:t>
            </a:r>
            <a:r>
              <a:rPr lang="en-US" sz="2400" dirty="0"/>
              <a:t> </a:t>
            </a:r>
            <a:r>
              <a:rPr lang="he-IL" sz="2400" dirty="0"/>
              <a:t>יש אפשרות לערוך הציונים גם )</a:t>
            </a:r>
          </a:p>
          <a:p>
            <a:pPr marL="0" indent="0" algn="r" rtl="1">
              <a:buNone/>
            </a:pPr>
            <a:r>
              <a:rPr lang="he-IL" sz="2400" dirty="0"/>
              <a:t>2- סטודנט :</a:t>
            </a:r>
          </a:p>
          <a:p>
            <a:pPr marL="0" indent="0" algn="r" rtl="1">
              <a:buNone/>
            </a:pPr>
            <a:r>
              <a:rPr lang="he-IL" sz="2400" dirty="0"/>
              <a:t>        - יכול לראות הציונים שלו בכל הקורסים כולל הציון הסופי</a:t>
            </a:r>
          </a:p>
          <a:p>
            <a:pPr marL="0" indent="0" algn="r" rtl="1">
              <a:buNone/>
            </a:pPr>
            <a:r>
              <a:rPr lang="he-IL" sz="2400" dirty="0"/>
              <a:t>        - יש אפשרות גם להגיש את עבודות הבית</a:t>
            </a:r>
          </a:p>
        </p:txBody>
      </p:sp>
    </p:spTree>
    <p:extLst>
      <p:ext uri="{BB962C8B-B14F-4D97-AF65-F5344CB8AC3E}">
        <p14:creationId xmlns:p14="http://schemas.microsoft.com/office/powerpoint/2010/main" val="879557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2DA6-9FAE-F2A0-658C-6220316E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6808"/>
            <a:ext cx="10515600" cy="1325563"/>
          </a:xfrm>
        </p:spPr>
        <p:txBody>
          <a:bodyPr/>
          <a:lstStyle/>
          <a:p>
            <a:r>
              <a:rPr lang="en-US" dirty="0"/>
              <a:t>API Endpoints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C17AB8-0EA1-CD9F-2084-1561F427A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75771"/>
              </p:ext>
            </p:extLst>
          </p:nvPr>
        </p:nvGraphicFramePr>
        <p:xfrm>
          <a:off x="838200" y="1165225"/>
          <a:ext cx="10515600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77925043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3653001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4905089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62591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89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/classes/:email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This is a URL parameter (specified as :email in the route). It represents the email address of the teacher whose classes you want to retrieve.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</a:t>
                      </a:r>
                    </a:p>
                    <a:p>
                      <a:r>
                        <a:rPr lang="en-US" sz="1200" dirty="0"/>
                        <a:t>    {</a:t>
                      </a:r>
                    </a:p>
                    <a:p>
                      <a:r>
                        <a:rPr lang="en-US" sz="1200" dirty="0"/>
                        <a:t>        "id": 1,</a:t>
                      </a:r>
                    </a:p>
                    <a:p>
                      <a:r>
                        <a:rPr lang="en-US" sz="1200" dirty="0"/>
                        <a:t>        "cname": "Mathematics",</a:t>
                      </a:r>
                    </a:p>
                    <a:p>
                      <a:r>
                        <a:rPr lang="en-US" sz="1200" dirty="0"/>
                        <a:t>        "</a:t>
                      </a:r>
                      <a:r>
                        <a:rPr lang="en-US" sz="1200" dirty="0" err="1"/>
                        <a:t>cid</a:t>
                      </a:r>
                      <a:r>
                        <a:rPr lang="en-US" sz="1200" dirty="0"/>
                        <a:t>": "MATH101",</a:t>
                      </a:r>
                    </a:p>
                    <a:p>
                      <a:r>
                        <a:rPr lang="en-US" sz="1200" dirty="0"/>
                        <a:t>        "description": "Basic Mathematics",</a:t>
                      </a:r>
                    </a:p>
                    <a:p>
                      <a:r>
                        <a:rPr lang="en-US" sz="1200" dirty="0"/>
                        <a:t>        "teacher_email": "teacher@example.com"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r>
                        <a:rPr lang="en-US" sz="1200" dirty="0"/>
                        <a:t>]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75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/students/:classId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This is a required parameter in the URL path. It specifies the ID of the class for which you want to retrieve students.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</a:t>
                      </a:r>
                    </a:p>
                    <a:p>
                      <a:r>
                        <a:rPr lang="en-US" sz="1200" dirty="0"/>
                        <a:t>  {</a:t>
                      </a:r>
                    </a:p>
                    <a:p>
                      <a:r>
                        <a:rPr lang="en-US" sz="1200" dirty="0"/>
                        <a:t>    "id": 1,</a:t>
                      </a:r>
                    </a:p>
                    <a:p>
                      <a:r>
                        <a:rPr lang="en-US" sz="1200" dirty="0"/>
                        <a:t>    "</a:t>
                      </a:r>
                      <a:r>
                        <a:rPr lang="en-US" sz="1200" dirty="0" err="1"/>
                        <a:t>firstName</a:t>
                      </a:r>
                      <a:r>
                        <a:rPr lang="en-US" sz="1200" dirty="0"/>
                        <a:t>": "John",</a:t>
                      </a:r>
                    </a:p>
                    <a:p>
                      <a:r>
                        <a:rPr lang="en-US" sz="1200" dirty="0"/>
                        <a:t>    "</a:t>
                      </a:r>
                      <a:r>
                        <a:rPr lang="en-US" sz="1200" dirty="0" err="1"/>
                        <a:t>lastName</a:t>
                      </a:r>
                      <a:r>
                        <a:rPr lang="en-US" sz="1200" dirty="0"/>
                        <a:t>": "Doe",</a:t>
                      </a:r>
                    </a:p>
                    <a:p>
                      <a:r>
                        <a:rPr lang="en-US" sz="1200" dirty="0"/>
                        <a:t>    "email": "john.doe@example.com",</a:t>
                      </a:r>
                    </a:p>
                    <a:p>
                      <a:r>
                        <a:rPr lang="en-US" sz="1200" dirty="0"/>
                        <a:t>    "age": 20,</a:t>
                      </a:r>
                    </a:p>
                    <a:p>
                      <a:r>
                        <a:rPr lang="en-US" sz="1200" dirty="0"/>
                        <a:t>    "classId": 10,</a:t>
                      </a:r>
                    </a:p>
                    <a:p>
                      <a:r>
                        <a:rPr lang="en-US" sz="1200" dirty="0"/>
                        <a:t>    "grades": "A, B, C"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r>
                        <a:rPr lang="en-US" sz="1200" dirty="0"/>
                        <a:t>]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66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576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C9CC-F633-C701-F46E-B35191FA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3675"/>
            <a:ext cx="10515600" cy="1325563"/>
          </a:xfrm>
        </p:spPr>
        <p:txBody>
          <a:bodyPr/>
          <a:lstStyle/>
          <a:p>
            <a:r>
              <a:rPr lang="en-US" dirty="0"/>
              <a:t>API Endpoints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A123DC-EC68-E146-B9EF-9E6D02197D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476200"/>
              </p:ext>
            </p:extLst>
          </p:nvPr>
        </p:nvGraphicFramePr>
        <p:xfrm>
          <a:off x="838200" y="1825625"/>
          <a:ext cx="10515600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74293505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323272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082081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85244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93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saveAttendance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</a:t>
                      </a:r>
                    </a:p>
                    <a:p>
                      <a:r>
                        <a:rPr lang="en-US" sz="1200" dirty="0"/>
                        <a:t>    {</a:t>
                      </a:r>
                    </a:p>
                    <a:p>
                      <a:r>
                        <a:rPr lang="en-US" sz="1200" dirty="0"/>
                        <a:t>        "</a:t>
                      </a:r>
                      <a:r>
                        <a:rPr lang="en-US" sz="1200" dirty="0" err="1"/>
                        <a:t>class_id</a:t>
                      </a:r>
                      <a:r>
                        <a:rPr lang="en-US" sz="1200" dirty="0"/>
                        <a:t>": 101,</a:t>
                      </a:r>
                    </a:p>
                    <a:p>
                      <a:r>
                        <a:rPr lang="en-US" sz="1200" dirty="0"/>
                        <a:t>        "</a:t>
                      </a:r>
                      <a:r>
                        <a:rPr lang="en-US" sz="1200" dirty="0" err="1"/>
                        <a:t>student_id</a:t>
                      </a:r>
                      <a:r>
                        <a:rPr lang="en-US" sz="1200" dirty="0"/>
                        <a:t>": 1,</a:t>
                      </a:r>
                    </a:p>
                    <a:p>
                      <a:r>
                        <a:rPr lang="en-US" sz="1200" dirty="0"/>
                        <a:t>        "status": "present",</a:t>
                      </a:r>
                    </a:p>
                    <a:p>
                      <a:r>
                        <a:rPr lang="en-US" sz="1200" dirty="0"/>
                        <a:t>        "date": "2024-08-24"}</a:t>
                      </a:r>
                    </a:p>
                    <a:p>
                      <a:r>
                        <a:rPr lang="en-US" sz="1200" dirty="0"/>
                        <a:t>]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Success Response: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Status Code: 200 OK</a:t>
                      </a:r>
                    </a:p>
                    <a:p>
                      <a:r>
                        <a:rPr lang="en-US" sz="1200" dirty="0"/>
                        <a:t>JSON Body: { message: 'Attendance saved successfully’ }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Error Response:</a:t>
                      </a:r>
                    </a:p>
                    <a:p>
                      <a:r>
                        <a:rPr lang="en-US" sz="1200" dirty="0"/>
                        <a:t>Status Code: 500 Internal Server Error</a:t>
                      </a:r>
                    </a:p>
                    <a:p>
                      <a:r>
                        <a:rPr lang="en-US" sz="1200" dirty="0"/>
                        <a:t>JSON Body: { error: 'Failed to save attendance' 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saveHomework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"title": "Math Homework 1",</a:t>
                      </a:r>
                    </a:p>
                    <a:p>
                      <a:r>
                        <a:rPr lang="en-US" sz="1200" dirty="0"/>
                        <a:t>  "description": "Complete the exercises on page 45",</a:t>
                      </a:r>
                    </a:p>
                    <a:p>
                      <a:r>
                        <a:rPr lang="en-US" sz="1200" dirty="0"/>
                        <a:t>  "</a:t>
                      </a:r>
                      <a:r>
                        <a:rPr lang="en-US" sz="1200" dirty="0" err="1"/>
                        <a:t>submissionDate</a:t>
                      </a:r>
                      <a:r>
                        <a:rPr lang="en-US" sz="1200" dirty="0"/>
                        <a:t>": "2024-09-15",</a:t>
                      </a:r>
                    </a:p>
                    <a:p>
                      <a:r>
                        <a:rPr lang="en-US" sz="1200" dirty="0"/>
                        <a:t>  "classId": "12345"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Success (200 OK)</a:t>
                      </a:r>
                      <a:r>
                        <a:rPr lang="en-US" sz="1200" dirty="0"/>
                        <a:t>:</a:t>
                      </a:r>
                    </a:p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"message": "Homework saved successfully"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  <a:p>
                      <a:r>
                        <a:rPr lang="es-ES" sz="1200" b="1" dirty="0"/>
                        <a:t>Error (500 </a:t>
                      </a:r>
                      <a:r>
                        <a:rPr lang="es-ES" sz="1200" b="1" dirty="0" err="1"/>
                        <a:t>Internal</a:t>
                      </a:r>
                      <a:r>
                        <a:rPr lang="es-ES" sz="1200" b="1" dirty="0"/>
                        <a:t> Server Error)</a:t>
                      </a:r>
                      <a:r>
                        <a:rPr lang="es-ES" sz="1200" dirty="0"/>
                        <a:t>:</a:t>
                      </a:r>
                    </a:p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"error": "Failed to save homework"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394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236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4F15-8E7A-FF68-7F4A-0CCAC47A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0608"/>
            <a:ext cx="10515600" cy="1325563"/>
          </a:xfrm>
        </p:spPr>
        <p:txBody>
          <a:bodyPr/>
          <a:lstStyle/>
          <a:p>
            <a:r>
              <a:rPr lang="en-US" dirty="0"/>
              <a:t>API Endpoints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A34F9B-D6F9-20B6-F546-02FEBBAD6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940263"/>
              </p:ext>
            </p:extLst>
          </p:nvPr>
        </p:nvGraphicFramePr>
        <p:xfrm>
          <a:off x="838200" y="1004359"/>
          <a:ext cx="10515600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157177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131066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350027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13759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36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/attendance/: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studentId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The ID of the student whose attendance records are being queried. This value is provided in the URL path.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Successful Response :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[</a:t>
                      </a:r>
                    </a:p>
                    <a:p>
                      <a:r>
                        <a:rPr lang="en-US" sz="1200" dirty="0"/>
                        <a:t>    {</a:t>
                      </a:r>
                    </a:p>
                    <a:p>
                      <a:r>
                        <a:rPr lang="en-US" sz="1200" dirty="0"/>
                        <a:t>        "</a:t>
                      </a:r>
                      <a:r>
                        <a:rPr lang="en-US" sz="1200" dirty="0" err="1"/>
                        <a:t>student_id</a:t>
                      </a:r>
                      <a:r>
                        <a:rPr lang="en-US" sz="1200" dirty="0"/>
                        <a:t>": 123,</a:t>
                      </a:r>
                    </a:p>
                    <a:p>
                      <a:r>
                        <a:rPr lang="en-US" sz="1200" dirty="0"/>
                        <a:t>        "date": "2024-08-01",</a:t>
                      </a:r>
                    </a:p>
                    <a:p>
                      <a:r>
                        <a:rPr lang="en-US" sz="1200" dirty="0"/>
                        <a:t>        "status": “here"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r>
                        <a:rPr lang="en-US" sz="1200" dirty="0"/>
                        <a:t>]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Error Response :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  "error": "Internal Server Error"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082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/students/:id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"grades": {</a:t>
                      </a:r>
                    </a:p>
                    <a:p>
                      <a:r>
                        <a:rPr lang="en-US" sz="1200" dirty="0"/>
                        <a:t>    "math": 90,</a:t>
                      </a:r>
                    </a:p>
                    <a:p>
                      <a:r>
                        <a:rPr lang="en-US" sz="1200" dirty="0"/>
                        <a:t>    "</a:t>
                      </a:r>
                      <a:r>
                        <a:rPr lang="en-US" sz="1200" dirty="0" err="1"/>
                        <a:t>english</a:t>
                      </a:r>
                      <a:r>
                        <a:rPr lang="en-US" sz="1200" dirty="0"/>
                        <a:t>": 85</a:t>
                      </a:r>
                    </a:p>
                    <a:p>
                      <a:r>
                        <a:rPr lang="en-US" sz="1200" dirty="0"/>
                        <a:t>  }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Success</a:t>
                      </a:r>
                      <a:r>
                        <a:rPr lang="en-US" sz="1200" dirty="0"/>
                        <a:t>:</a:t>
                      </a:r>
                    </a:p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"message": "Grades updated successfully"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Error :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"error": "Internal Server Error"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55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219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2251-8478-7DB0-91DC-609BCD79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3675"/>
            <a:ext cx="10515600" cy="1325563"/>
          </a:xfrm>
        </p:spPr>
        <p:txBody>
          <a:bodyPr/>
          <a:lstStyle/>
          <a:p>
            <a:r>
              <a:rPr lang="en-US" dirty="0"/>
              <a:t>API Endpoints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289641-C04E-D856-CD4D-03A59D3B1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282319"/>
              </p:ext>
            </p:extLst>
          </p:nvPr>
        </p:nvGraphicFramePr>
        <p:xfrm>
          <a:off x="838200" y="902757"/>
          <a:ext cx="10515600" cy="576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84352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314691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7618133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67860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65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/students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Query Parameter</a:t>
                      </a:r>
                      <a:r>
                        <a:rPr lang="en-US" sz="1200" dirty="0"/>
                        <a:t>: email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Status Code</a:t>
                      </a:r>
                      <a:r>
                        <a:rPr lang="en-US" sz="1050" dirty="0"/>
                        <a:t>: 200 OK</a:t>
                      </a:r>
                    </a:p>
                    <a:p>
                      <a:r>
                        <a:rPr lang="en-US" sz="1050" dirty="0"/>
                        <a:t>[</a:t>
                      </a:r>
                    </a:p>
                    <a:p>
                      <a:r>
                        <a:rPr lang="en-US" sz="1050" dirty="0"/>
                        <a:t>  {</a:t>
                      </a:r>
                    </a:p>
                    <a:p>
                      <a:r>
                        <a:rPr lang="en-US" sz="1050" dirty="0"/>
                        <a:t>    "id": 1,</a:t>
                      </a:r>
                    </a:p>
                    <a:p>
                      <a:r>
                        <a:rPr lang="en-US" sz="1050" dirty="0"/>
                        <a:t>    "</a:t>
                      </a:r>
                      <a:r>
                        <a:rPr lang="en-US" sz="1050" dirty="0" err="1"/>
                        <a:t>firstName</a:t>
                      </a:r>
                      <a:r>
                        <a:rPr lang="en-US" sz="1050" dirty="0"/>
                        <a:t>": "John",</a:t>
                      </a:r>
                    </a:p>
                    <a:p>
                      <a:r>
                        <a:rPr lang="en-US" sz="1050" dirty="0"/>
                        <a:t>    "</a:t>
                      </a:r>
                      <a:r>
                        <a:rPr lang="en-US" sz="1050" dirty="0" err="1"/>
                        <a:t>lastName</a:t>
                      </a:r>
                      <a:r>
                        <a:rPr lang="en-US" sz="1050" dirty="0"/>
                        <a:t>": "Doe",</a:t>
                      </a:r>
                    </a:p>
                    <a:p>
                      <a:r>
                        <a:rPr lang="en-US" sz="1050" dirty="0"/>
                        <a:t>    "email": "student@example.com",</a:t>
                      </a:r>
                    </a:p>
                    <a:p>
                      <a:r>
                        <a:rPr lang="en-US" sz="1050" dirty="0"/>
                        <a:t>    "age": 20,</a:t>
                      </a:r>
                    </a:p>
                    <a:p>
                      <a:r>
                        <a:rPr lang="en-US" sz="1050" dirty="0"/>
                        <a:t>    "classId": 101,</a:t>
                      </a:r>
                    </a:p>
                    <a:p>
                      <a:r>
                        <a:rPr lang="en-US" sz="1050" dirty="0"/>
                        <a:t>    "grades": {</a:t>
                      </a:r>
                    </a:p>
                    <a:p>
                      <a:r>
                        <a:rPr lang="en-US" sz="1050" dirty="0"/>
                        <a:t>      "math": 95,</a:t>
                      </a:r>
                    </a:p>
                    <a:p>
                      <a:r>
                        <a:rPr lang="en-US" sz="1050" dirty="0"/>
                        <a:t>      "science": 88</a:t>
                      </a:r>
                    </a:p>
                    <a:p>
                      <a:r>
                        <a:rPr lang="en-US" sz="1050" dirty="0"/>
                        <a:t>    }</a:t>
                      </a:r>
                    </a:p>
                    <a:p>
                      <a:r>
                        <a:rPr lang="en-US" sz="1050" dirty="0"/>
                        <a:t>  }</a:t>
                      </a:r>
                    </a:p>
                    <a:p>
                      <a:r>
                        <a:rPr lang="en-US" sz="1050" dirty="0"/>
                        <a:t>]</a:t>
                      </a:r>
                    </a:p>
                    <a:p>
                      <a:endParaRPr lang="en-US" sz="1050" dirty="0"/>
                    </a:p>
                    <a:p>
                      <a:r>
                        <a:rPr lang="en-US" sz="1050" b="1" dirty="0"/>
                        <a:t>Status Code</a:t>
                      </a:r>
                      <a:r>
                        <a:rPr lang="en-US" sz="1050" dirty="0"/>
                        <a:t>: 404 Not Found</a:t>
                      </a:r>
                    </a:p>
                    <a:p>
                      <a:r>
                        <a:rPr lang="en-US" sz="1050" dirty="0"/>
                        <a:t>{</a:t>
                      </a:r>
                    </a:p>
                    <a:p>
                      <a:r>
                        <a:rPr lang="en-US" sz="1050" dirty="0"/>
                        <a:t>  "Error": "Student not found"</a:t>
                      </a:r>
                    </a:p>
                    <a:p>
                      <a:r>
                        <a:rPr lang="en-US" sz="1050" dirty="0"/>
                        <a:t>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2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/classes/: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cid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Path Parameter</a:t>
                      </a:r>
                      <a:r>
                        <a:rPr lang="en-US" sz="1200" dirty="0"/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cid</a:t>
                      </a:r>
                      <a:r>
                        <a:rPr lang="en-US" sz="1200" dirty="0"/>
                        <a:t> - This is a dynamic path parameter representing the class ID. It is used to identify which class to fetch from the database.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Status Code</a:t>
                      </a:r>
                      <a:r>
                        <a:rPr lang="en-US" sz="1200" dirty="0"/>
                        <a:t>: 200 OK</a:t>
                      </a:r>
                    </a:p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</a:t>
                      </a:r>
                      <a:r>
                        <a:rPr lang="en-US" sz="1200" dirty="0" err="1"/>
                        <a:t>className</a:t>
                      </a:r>
                      <a:r>
                        <a:rPr lang="en-US" sz="1200" dirty="0"/>
                        <a:t>": "&lt;Class Name&gt;"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b="1" dirty="0"/>
                        <a:t>Database Error</a:t>
                      </a:r>
                      <a:r>
                        <a:rPr lang="en-US" sz="1200" dirty="0"/>
                        <a:t>:</a:t>
                      </a:r>
                    </a:p>
                    <a:p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"error": "Database error"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176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881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E9C19-FA61-7B38-5C19-CB521961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475"/>
            <a:ext cx="10515600" cy="1325563"/>
          </a:xfrm>
        </p:spPr>
        <p:txBody>
          <a:bodyPr/>
          <a:lstStyle/>
          <a:p>
            <a:r>
              <a:rPr lang="en-US" dirty="0"/>
              <a:t>API Endpoints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A11B9D-2A01-5B83-25CD-0D7184E24D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574776"/>
              </p:ext>
            </p:extLst>
          </p:nvPr>
        </p:nvGraphicFramePr>
        <p:xfrm>
          <a:off x="838200" y="1825625"/>
          <a:ext cx="1051560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615610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2568621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819526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395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87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homeworks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/:classId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Path Parameter</a:t>
                      </a:r>
                      <a:r>
                        <a:rPr lang="en-US" sz="1200" dirty="0"/>
                        <a:t>: classId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</a:t>
                      </a:r>
                    </a:p>
                    <a:p>
                      <a:r>
                        <a:rPr lang="en-US" sz="1200" dirty="0"/>
                        <a:t>  {</a:t>
                      </a:r>
                    </a:p>
                    <a:p>
                      <a:r>
                        <a:rPr lang="en-US" sz="1200" dirty="0"/>
                        <a:t>    "id": 1,</a:t>
                      </a:r>
                    </a:p>
                    <a:p>
                      <a:r>
                        <a:rPr lang="en-US" sz="1200" dirty="0"/>
                        <a:t>    "</a:t>
                      </a:r>
                      <a:r>
                        <a:rPr lang="en-US" sz="1200" dirty="0" err="1"/>
                        <a:t>class_id</a:t>
                      </a:r>
                      <a:r>
                        <a:rPr lang="en-US" sz="1200" dirty="0"/>
                        <a:t>": 101,</a:t>
                      </a:r>
                    </a:p>
                    <a:p>
                      <a:r>
                        <a:rPr lang="en-US" sz="1200" dirty="0"/>
                        <a:t>    "file": "homework1.pdf",</a:t>
                      </a:r>
                    </a:p>
                    <a:p>
                      <a:r>
                        <a:rPr lang="en-US" sz="1200" dirty="0"/>
                        <a:t>    "</a:t>
                      </a:r>
                      <a:r>
                        <a:rPr lang="en-US" sz="1200" dirty="0" err="1"/>
                        <a:t>due_date</a:t>
                      </a:r>
                      <a:r>
                        <a:rPr lang="en-US" sz="1200" dirty="0"/>
                        <a:t>": "2024-09-01"</a:t>
                      </a:r>
                    </a:p>
                    <a:p>
                      <a:r>
                        <a:rPr lang="en-US" sz="1200" dirty="0"/>
                        <a:t>  }]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85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submitHomework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Request Body</a:t>
                      </a:r>
                      <a:r>
                        <a:rPr lang="en-US" sz="1200" dirty="0"/>
                        <a:t>:</a:t>
                      </a:r>
                    </a:p>
                    <a:p>
                      <a:r>
                        <a:rPr lang="en-US" sz="1200" dirty="0" err="1"/>
                        <a:t>homeworkId</a:t>
                      </a:r>
                      <a:r>
                        <a:rPr lang="en-US" sz="1200" dirty="0"/>
                        <a:t> (string): Provided as part of the form-data in the request body.</a:t>
                      </a:r>
                    </a:p>
                    <a:p>
                      <a:r>
                        <a:rPr lang="en-US" sz="1200" b="1" dirty="0"/>
                        <a:t>File</a:t>
                      </a:r>
                      <a:r>
                        <a:rPr lang="en-US" sz="1200" dirty="0"/>
                        <a:t>:</a:t>
                      </a:r>
                    </a:p>
                    <a:p>
                      <a:r>
                        <a:rPr lang="en-US" sz="1200" dirty="0"/>
                        <a:t>file (File): Uploaded with the request and accessible via </a:t>
                      </a:r>
                      <a:r>
                        <a:rPr lang="en-US" sz="1200" dirty="0" err="1"/>
                        <a:t>req.file</a:t>
                      </a:r>
                      <a:r>
                        <a:rPr lang="en-US" sz="1200" dirty="0"/>
                        <a:t>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Success Response: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{</a:t>
                      </a:r>
                    </a:p>
                    <a:p>
                      <a:r>
                        <a:rPr lang="en-US" sz="1200" dirty="0"/>
                        <a:t>  "message": "Homework submitted successfully"</a:t>
                      </a:r>
                    </a:p>
                    <a:p>
                      <a:r>
                        <a:rPr lang="en-US" sz="1200" dirty="0"/>
                        <a:t>}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65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78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0F751-9EEF-3274-1EA0-C02E4648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D9D8-72B6-7322-6199-C26CDC201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implemented the project using the following technologies:</a:t>
            </a:r>
            <a:br>
              <a:rPr lang="en-US" sz="2800" dirty="0"/>
            </a:br>
            <a:endParaRPr lang="en-US" sz="2800" dirty="0"/>
          </a:p>
          <a:p>
            <a:r>
              <a:rPr lang="en-US" dirty="0"/>
              <a:t>Client Side : HTML, CSS, JavaScript, Bootstrap</a:t>
            </a:r>
          </a:p>
          <a:p>
            <a:r>
              <a:rPr lang="en-US" dirty="0"/>
              <a:t>Server Side : Node 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Database : phpMyAdmin ( SQL Server )</a:t>
            </a:r>
          </a:p>
        </p:txBody>
      </p:sp>
    </p:spTree>
    <p:extLst>
      <p:ext uri="{BB962C8B-B14F-4D97-AF65-F5344CB8AC3E}">
        <p14:creationId xmlns:p14="http://schemas.microsoft.com/office/powerpoint/2010/main" val="2458612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EDE2-4E02-6D92-EF63-7EAD9879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application do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18469-66F7-6F28-A4A2-777928F7D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Login</a:t>
            </a:r>
          </a:p>
          <a:p>
            <a:r>
              <a:rPr lang="en-US" dirty="0"/>
              <a:t>Register</a:t>
            </a:r>
          </a:p>
          <a:p>
            <a:r>
              <a:rPr lang="en-US" dirty="0"/>
              <a:t>Logging Exceptions</a:t>
            </a:r>
          </a:p>
          <a:p>
            <a:r>
              <a:rPr lang="en-US" dirty="0"/>
              <a:t>Teacher - &gt; add class</a:t>
            </a:r>
          </a:p>
          <a:p>
            <a:r>
              <a:rPr lang="en-US" dirty="0"/>
              <a:t>Teacher -&gt; add student</a:t>
            </a:r>
          </a:p>
          <a:p>
            <a:r>
              <a:rPr lang="en-US" dirty="0"/>
              <a:t>Teacher -&gt; add homework</a:t>
            </a:r>
          </a:p>
          <a:p>
            <a:r>
              <a:rPr lang="en-US" dirty="0"/>
              <a:t>Teacher -&gt; attendance check</a:t>
            </a:r>
          </a:p>
          <a:p>
            <a:r>
              <a:rPr lang="en-US" dirty="0"/>
              <a:t>Teacher -&gt; edit grades</a:t>
            </a:r>
          </a:p>
          <a:p>
            <a:r>
              <a:rPr lang="en-US" dirty="0"/>
              <a:t>Teacher -&gt; class grades</a:t>
            </a:r>
          </a:p>
          <a:p>
            <a:r>
              <a:rPr lang="en-US" dirty="0"/>
              <a:t>Teacher -&gt; grades graph</a:t>
            </a:r>
          </a:p>
          <a:p>
            <a:r>
              <a:rPr lang="en-US" dirty="0"/>
              <a:t>Student -&gt; see and submit homework</a:t>
            </a:r>
          </a:p>
          <a:p>
            <a:r>
              <a:rPr lang="en-US" dirty="0"/>
              <a:t>Student -&gt; see grades</a:t>
            </a:r>
          </a:p>
        </p:txBody>
      </p:sp>
    </p:spTree>
    <p:extLst>
      <p:ext uri="{BB962C8B-B14F-4D97-AF65-F5344CB8AC3E}">
        <p14:creationId xmlns:p14="http://schemas.microsoft.com/office/powerpoint/2010/main" val="58862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86D9C-796A-3C01-FED5-B9C0490F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 – Main Process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EAB178-4D4C-FFBE-DFC8-9237565BB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575" y="1825990"/>
            <a:ext cx="9340850" cy="4350608"/>
          </a:xfrm>
        </p:spPr>
      </p:pic>
    </p:spTree>
    <p:extLst>
      <p:ext uri="{BB962C8B-B14F-4D97-AF65-F5344CB8AC3E}">
        <p14:creationId xmlns:p14="http://schemas.microsoft.com/office/powerpoint/2010/main" val="369120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1851-DE24-BF54-9C1C-9658FD2B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Page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61EAD-6397-889D-CD56-8ED75E139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6442" y="1825625"/>
            <a:ext cx="4219115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993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82A0-3C08-7AD6-C1D5-648FC556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/ Teacher 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96FAA7-D7D4-12BA-8A50-1551B9B14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0089" y="1825625"/>
            <a:ext cx="4151822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903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36F12-FFB0-8332-DAC8-B6D37D2B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/ Teacher register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08273-489D-AD57-3950-A29B11325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8060" y="1825625"/>
            <a:ext cx="2535879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070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</TotalTime>
  <Words>1684</Words>
  <Application>Microsoft Office PowerPoint</Application>
  <PresentationFormat>Widescreen</PresentationFormat>
  <Paragraphs>340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Office Theme</vt:lpstr>
      <vt:lpstr>Full Stack Project</vt:lpstr>
      <vt:lpstr>Top-down View</vt:lpstr>
      <vt:lpstr>About the project</vt:lpstr>
      <vt:lpstr>Technology Stack Overview</vt:lpstr>
      <vt:lpstr>What the application do - Features</vt:lpstr>
      <vt:lpstr>Use Case Diagram – Main Process</vt:lpstr>
      <vt:lpstr>Home Page </vt:lpstr>
      <vt:lpstr>Student / Teacher login page</vt:lpstr>
      <vt:lpstr>Student / Teacher register page</vt:lpstr>
      <vt:lpstr>Teacher Main Page</vt:lpstr>
      <vt:lpstr>Teacher – Add Class Page</vt:lpstr>
      <vt:lpstr>Teacher – Add Student Page</vt:lpstr>
      <vt:lpstr>Teacher – Attendance Check Page</vt:lpstr>
      <vt:lpstr>Teacher – Add Homework Page</vt:lpstr>
      <vt:lpstr>Teacher – Edit Grades Page</vt:lpstr>
      <vt:lpstr>Teacher – View Grades Page</vt:lpstr>
      <vt:lpstr>Teacher – Grades Graph Page</vt:lpstr>
      <vt:lpstr>Student Main Page</vt:lpstr>
      <vt:lpstr>Student – HomeWorks Page</vt:lpstr>
      <vt:lpstr>Student – Grades Page</vt:lpstr>
      <vt:lpstr>Classes Diagram</vt:lpstr>
      <vt:lpstr>DB – attendance table</vt:lpstr>
      <vt:lpstr>DB – homework table </vt:lpstr>
      <vt:lpstr>DB – students table </vt:lpstr>
      <vt:lpstr>Client Side – Project Tree</vt:lpstr>
      <vt:lpstr>Server Side – Project Tree</vt:lpstr>
      <vt:lpstr>API Endpoints</vt:lpstr>
      <vt:lpstr>API Endpoints</vt:lpstr>
      <vt:lpstr>API Endpoints</vt:lpstr>
      <vt:lpstr>API Endpoints</vt:lpstr>
      <vt:lpstr>API Endpoints</vt:lpstr>
      <vt:lpstr>API Endpoints</vt:lpstr>
      <vt:lpstr>API Endpoints</vt:lpstr>
      <vt:lpstr>API Endpoints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לייט חאטר</dc:creator>
  <cp:lastModifiedBy>לייט חאטר</cp:lastModifiedBy>
  <cp:revision>2</cp:revision>
  <dcterms:created xsi:type="dcterms:W3CDTF">2024-08-17T13:10:12Z</dcterms:created>
  <dcterms:modified xsi:type="dcterms:W3CDTF">2024-08-24T11:28:31Z</dcterms:modified>
</cp:coreProperties>
</file>